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ms-office.legacyDiagramTex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sldIdLst>
    <p:sldId id="256" r:id="rId2"/>
    <p:sldId id="269" r:id="rId3"/>
    <p:sldId id="268" r:id="rId4"/>
    <p:sldId id="273" r:id="rId5"/>
    <p:sldId id="270" r:id="rId6"/>
    <p:sldId id="274" r:id="rId7"/>
    <p:sldId id="271" r:id="rId8"/>
    <p:sldId id="275" r:id="rId9"/>
    <p:sldId id="276" r:id="rId10"/>
    <p:sldId id="272" r:id="rId11"/>
    <p:sldId id="277" r:id="rId12"/>
    <p:sldId id="278" r:id="rId13"/>
    <p:sldId id="280" r:id="rId14"/>
    <p:sldId id="281" r:id="rId15"/>
    <p:sldId id="282" r:id="rId16"/>
  </p:sldIdLst>
  <p:sldSz cx="9144000" cy="6858000" type="screen4x3"/>
  <p:notesSz cx="6858000" cy="9144000"/>
  <p:defaultTextStyle>
    <a:defPPr>
      <a:defRPr lang="en-C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61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06/relationships/legacyDocTextInfo" Target="legacyDocTextInfo.bin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CA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CA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CA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CA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CA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</p:grpSp>
      <p:sp>
        <p:nvSpPr>
          <p:cNvPr id="11275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CA"/>
              <a:t>Click to edit Master title style</a:t>
            </a:r>
          </a:p>
        </p:txBody>
      </p:sp>
      <p:sp>
        <p:nvSpPr>
          <p:cNvPr id="11276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CA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E8B5A-0AEF-4BEA-BE5F-4F1F5F418EB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EE5A4F-F9E0-4F3D-BBA9-0671EC89CF76}" type="slidenum">
              <a:rPr lang="en-CA"/>
              <a:pPr>
                <a:defRPr/>
              </a:pPr>
              <a:t>‹#›</a:t>
            </a:fld>
            <a:endParaRPr lang="en-CA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BED62D-2F72-4334-AC76-F2722B9A2074}" type="slidenum">
              <a:rPr lang="en-CA"/>
              <a:pPr>
                <a:defRPr/>
              </a:pPr>
              <a:t>‹#›</a:t>
            </a:fld>
            <a:endParaRPr lang="en-CA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9FD4D6-8F41-4F66-B515-5B171B8E22E0}" type="slidenum">
              <a:rPr lang="en-CA"/>
              <a:pPr>
                <a:defRPr/>
              </a:pPr>
              <a:t>‹#›</a:t>
            </a:fld>
            <a:endParaRPr lang="en-CA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041DF9-153B-4314-B84C-5AC05226FB64}" type="slidenum">
              <a:rPr lang="en-CA"/>
              <a:pPr>
                <a:defRPr/>
              </a:pPr>
              <a:t>‹#›</a:t>
            </a:fld>
            <a:endParaRPr lang="en-CA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F52464-0DFA-488B-8B0A-9B41646E63C7}" type="slidenum">
              <a:rPr lang="en-CA"/>
              <a:pPr>
                <a:defRPr/>
              </a:pPr>
              <a:t>‹#›</a:t>
            </a:fld>
            <a:endParaRPr lang="en-CA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991AE7-B463-4017-9BA5-D6E94B232B49}" type="slidenum">
              <a:rPr lang="en-CA"/>
              <a:pPr>
                <a:defRPr/>
              </a:pPr>
              <a:t>‹#›</a:t>
            </a:fld>
            <a:endParaRPr lang="en-CA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55D979-AD4E-4509-A0D4-51F29ADCB4AC}" type="slidenum">
              <a:rPr lang="en-CA"/>
              <a:pPr>
                <a:defRPr/>
              </a:pPr>
              <a:t>‹#›</a:t>
            </a:fld>
            <a:endParaRPr lang="en-CA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E6B080-6000-4B5A-946E-16AED4C2A9AF}" type="slidenum">
              <a:rPr lang="en-CA"/>
              <a:pPr>
                <a:defRPr/>
              </a:pPr>
              <a:t>‹#›</a:t>
            </a:fld>
            <a:endParaRPr lang="en-CA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455D68-F7BB-42A5-BFB0-F7DE0EA553C4}" type="slidenum">
              <a:rPr lang="en-CA"/>
              <a:pPr>
                <a:defRPr/>
              </a:pPr>
              <a:t>‹#›</a:t>
            </a:fld>
            <a:endParaRPr lang="en-CA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606D42-57E7-4090-A7E2-1E1524AC1C79}" type="slidenum">
              <a:rPr lang="en-CA"/>
              <a:pPr>
                <a:defRPr/>
              </a:pPr>
              <a:t>‹#›</a:t>
            </a:fld>
            <a:endParaRPr lang="en-CA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C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AE5FF4-1139-44FE-B911-139CC0B17E65}" type="slidenum">
              <a:rPr lang="en-CA"/>
              <a:pPr>
                <a:defRPr/>
              </a:pPr>
              <a:t>‹#›</a:t>
            </a:fld>
            <a:endParaRPr lang="en-CA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045597D-A7A6-4959-BE80-5F70EDC77668}" type="slidenum">
              <a:rPr lang="en-CA"/>
              <a:pPr>
                <a:defRPr/>
              </a:pPr>
              <a:t>‹#›</a:t>
            </a:fld>
            <a:endParaRPr lang="en-CA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0246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CA"/>
              </a:p>
            </p:txBody>
          </p:sp>
          <p:sp>
            <p:nvSpPr>
              <p:cNvPr id="10247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CA"/>
              </a:p>
            </p:txBody>
          </p:sp>
          <p:sp>
            <p:nvSpPr>
              <p:cNvPr id="10248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CA"/>
              </a:p>
            </p:txBody>
          </p:sp>
          <p:sp>
            <p:nvSpPr>
              <p:cNvPr id="10249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CA"/>
              </a:p>
            </p:txBody>
          </p:sp>
          <p:sp>
            <p:nvSpPr>
              <p:cNvPr id="10250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CA"/>
              </a:p>
            </p:txBody>
          </p:sp>
        </p:grpSp>
        <p:sp>
          <p:nvSpPr>
            <p:cNvPr id="10251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0252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</p:grpSp>
      <p:sp>
        <p:nvSpPr>
          <p:cNvPr id="10253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title style</a:t>
            </a:r>
          </a:p>
        </p:txBody>
      </p:sp>
      <p:sp>
        <p:nvSpPr>
          <p:cNvPr id="10254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1025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6" r:id="rId1"/>
    <p:sldLayoutId id="2147483665" r:id="rId2"/>
    <p:sldLayoutId id="2147483664" r:id="rId3"/>
    <p:sldLayoutId id="2147483663" r:id="rId4"/>
    <p:sldLayoutId id="2147483662" r:id="rId5"/>
    <p:sldLayoutId id="2147483661" r:id="rId6"/>
    <p:sldLayoutId id="2147483660" r:id="rId7"/>
    <p:sldLayoutId id="2147483659" r:id="rId8"/>
    <p:sldLayoutId id="2147483658" r:id="rId9"/>
    <p:sldLayoutId id="2147483657" r:id="rId10"/>
    <p:sldLayoutId id="2147483656" r:id="rId11"/>
    <p:sldLayoutId id="2147483655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CA" sz="5400" dirty="0"/>
              <a:t>MATTER:</a:t>
            </a:r>
            <a:br>
              <a:rPr lang="en-CA" sz="5400" dirty="0"/>
            </a:br>
            <a:r>
              <a:rPr lang="en-CA" sz="5400" dirty="0"/>
              <a:t>Physical and Chemical Changes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0"/>
            <a:ext cx="8496300" cy="981075"/>
          </a:xfrm>
        </p:spPr>
        <p:txBody>
          <a:bodyPr/>
          <a:lstStyle/>
          <a:p>
            <a:pPr eaLnBrk="1" hangingPunct="1">
              <a:defRPr/>
            </a:pPr>
            <a:r>
              <a:rPr lang="en-CA" dirty="0" smtClean="0"/>
              <a:t>The 5 Clues of a Chemical Change</a:t>
            </a:r>
            <a:endParaRPr lang="en-CA" dirty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981075"/>
            <a:ext cx="8229600" cy="1800225"/>
          </a:xfrm>
        </p:spPr>
        <p:txBody>
          <a:bodyPr/>
          <a:lstStyle/>
          <a:p>
            <a:pPr eaLnBrk="1" hangingPunct="1">
              <a:defRPr/>
            </a:pPr>
            <a:r>
              <a:rPr lang="en-CA" dirty="0" smtClean="0">
                <a:latin typeface="Arial" charset="0"/>
              </a:rPr>
              <a:t>There are 5 main clues that a chemical change has </a:t>
            </a:r>
            <a:r>
              <a:rPr lang="en-CA" dirty="0" err="1" smtClean="0">
                <a:latin typeface="Arial" charset="0"/>
              </a:rPr>
              <a:t>occured</a:t>
            </a:r>
            <a:r>
              <a:rPr lang="en-CA" dirty="0" smtClean="0">
                <a:latin typeface="Arial" charset="0"/>
              </a:rPr>
              <a:t>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CA" dirty="0" smtClean="0">
                <a:latin typeface="Arial" charset="0"/>
              </a:rPr>
              <a:t>1. A</a:t>
            </a:r>
            <a:r>
              <a:rPr lang="en-CA" dirty="0" smtClean="0">
                <a:latin typeface="Arial" charset="0"/>
                <a:sym typeface="Wingdings" pitchFamily="2" charset="2"/>
              </a:rPr>
              <a:t> </a:t>
            </a:r>
            <a:r>
              <a:rPr lang="en-CA" dirty="0">
                <a:latin typeface="Arial" charset="0"/>
                <a:sym typeface="Wingdings" pitchFamily="2" charset="2"/>
              </a:rPr>
              <a:t>new colour </a:t>
            </a:r>
            <a:r>
              <a:rPr lang="en-CA" dirty="0" smtClean="0">
                <a:latin typeface="Arial" charset="0"/>
                <a:sym typeface="Wingdings" pitchFamily="2" charset="2"/>
              </a:rPr>
              <a:t>appears (weak clue)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CA" dirty="0">
              <a:latin typeface="Arial" charset="0"/>
              <a:sym typeface="Wingdings" pitchFamily="2" charset="2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CA" dirty="0">
                <a:latin typeface="Arial" charset="0"/>
                <a:sym typeface="Wingdings" pitchFamily="2" charset="2"/>
              </a:rPr>
              <a:t>	</a:t>
            </a:r>
            <a:endParaRPr lang="en-CA" dirty="0">
              <a:latin typeface="Arial" charset="0"/>
            </a:endParaRPr>
          </a:p>
        </p:txBody>
      </p:sp>
      <p:pic>
        <p:nvPicPr>
          <p:cNvPr id="34819" name="Picture 5" descr="http://www.titrations.info/img/phenolphthalein-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5875" y="2636838"/>
            <a:ext cx="4537075" cy="400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450"/>
            <a:ext cx="836295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CA" dirty="0" smtClean="0"/>
              <a:t>More Chemical Change Clues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875"/>
            <a:ext cx="5051425" cy="29813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CA" smtClean="0">
                <a:latin typeface="Arial" charset="0"/>
                <a:sym typeface="Wingdings" pitchFamily="2" charset="2"/>
              </a:rPr>
              <a:t>2. Heat or light is given off.</a:t>
            </a:r>
            <a:br>
              <a:rPr lang="en-CA" smtClean="0">
                <a:latin typeface="Arial" charset="0"/>
                <a:sym typeface="Wingdings" pitchFamily="2" charset="2"/>
              </a:rPr>
            </a:br>
            <a:endParaRPr lang="en-CA" smtClean="0">
              <a:latin typeface="Arial" charset="0"/>
              <a:sym typeface="Wingdings" pitchFamily="2" charset="2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CA" smtClean="0">
                <a:latin typeface="Arial" charset="0"/>
                <a:sym typeface="Wingdings" pitchFamily="2" charset="2"/>
              </a:rPr>
              <a:t>3. Bubbles of gas form. The bubbles are the new substance.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CA" smtClean="0"/>
          </a:p>
        </p:txBody>
      </p:sp>
      <p:pic>
        <p:nvPicPr>
          <p:cNvPr id="35843" name="Picture 4" descr="http://www.sciencephoto.com/images/showFullWatermarked.html/A500756-Reaction_of_magnesium_in_acid-SPL.jpg?id=65500075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5963" y="1196975"/>
            <a:ext cx="2663825" cy="403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Picture 2" descr="http://t0.gstatic.com/images?q=tbn:ANd9GcRGVnK6AMhOxoS9pp6-A8suLLhbxsXpbYMci9kDQzrcr79IvBV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76375" y="4076700"/>
            <a:ext cx="3527425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922337"/>
          </a:xfrm>
        </p:spPr>
        <p:txBody>
          <a:bodyPr/>
          <a:lstStyle/>
          <a:p>
            <a:pPr eaLnBrk="1" hangingPunct="1">
              <a:defRPr/>
            </a:pPr>
            <a:r>
              <a:rPr lang="en-CA" dirty="0" smtClean="0"/>
              <a:t>More Chemical Change Clues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513"/>
            <a:ext cx="8291513" cy="2260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CA" dirty="0" smtClean="0">
                <a:latin typeface="Arial" charset="0"/>
                <a:sym typeface="Wingdings" pitchFamily="2" charset="2"/>
              </a:rPr>
              <a:t>	4. A new solid material, called a </a:t>
            </a:r>
            <a:r>
              <a:rPr lang="en-CA" b="1" u="sng" dirty="0" smtClean="0">
                <a:latin typeface="Arial" charset="0"/>
                <a:sym typeface="Wingdings" pitchFamily="2" charset="2"/>
              </a:rPr>
              <a:t>precipitate</a:t>
            </a:r>
            <a:r>
              <a:rPr lang="en-CA" dirty="0" smtClean="0">
                <a:latin typeface="Arial" charset="0"/>
                <a:sym typeface="Wingdings" pitchFamily="2" charset="2"/>
              </a:rPr>
              <a:t>, forms when two clear liquids are combined.  You know the new substance is a solid because light is blocked.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CA" dirty="0" smtClean="0">
                <a:latin typeface="Arial" charset="0"/>
                <a:sym typeface="Wingdings" pitchFamily="2" charset="2"/>
              </a:rPr>
              <a:t>		</a:t>
            </a:r>
            <a:endParaRPr lang="en-CA" dirty="0"/>
          </a:p>
        </p:txBody>
      </p:sp>
      <p:pic>
        <p:nvPicPr>
          <p:cNvPr id="36867" name="Picture 2" descr="http://np-apchemistry.wikispaces.com/file/view/ch4.jpg/78397933/ch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60975" y="3141663"/>
            <a:ext cx="3883025" cy="379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827088" y="3803650"/>
            <a:ext cx="3744912" cy="1077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CA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5. The change is difficult to reverse.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4" descr="http://4.bp.blogspot.com/_14Ot44aNh8I/TBEyTXB3sUI/AAAAAAAAAA4/vP9Hz5Uzqy8/s1600/chocolate-cake-ingredient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366838"/>
            <a:ext cx="4176712" cy="278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0" name="Picture 6" descr="http://cdn.egglesscooking.com/images/cakes/chocolate/eggless-chocolate-cak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1268413"/>
            <a:ext cx="3967163" cy="288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ight Arrow 6"/>
          <p:cNvSpPr/>
          <p:nvPr/>
        </p:nvSpPr>
        <p:spPr>
          <a:xfrm>
            <a:off x="4067175" y="3573463"/>
            <a:ext cx="1296988" cy="4318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CA" dirty="0">
              <a:solidFill>
                <a:srgbClr val="FF0000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250825" y="4733925"/>
            <a:ext cx="82296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CA" dirty="0" smtClean="0"/>
              <a:t>What are the clues?</a:t>
            </a:r>
            <a:br>
              <a:rPr lang="en-CA" dirty="0" smtClean="0"/>
            </a:br>
            <a:r>
              <a:rPr lang="en-CA" sz="3600" dirty="0" smtClean="0"/>
              <a:t>- a new substance is formed</a:t>
            </a:r>
            <a:br>
              <a:rPr lang="en-CA" sz="3600" dirty="0" smtClean="0"/>
            </a:br>
            <a:r>
              <a:rPr lang="en-CA" sz="3600" dirty="0" smtClean="0"/>
              <a:t>- irreversible</a:t>
            </a:r>
            <a:br>
              <a:rPr lang="en-CA" sz="3600" dirty="0" smtClean="0"/>
            </a:br>
            <a:r>
              <a:rPr lang="en-CA" sz="3600" dirty="0" smtClean="0"/>
              <a:t>- colour changed</a:t>
            </a:r>
            <a:endParaRPr lang="en-CA" sz="3600" dirty="0"/>
          </a:p>
        </p:txBody>
      </p:sp>
      <p:sp>
        <p:nvSpPr>
          <p:cNvPr id="12" name="Title 9"/>
          <p:cNvSpPr txBox="1">
            <a:spLocks/>
          </p:cNvSpPr>
          <p:nvPr/>
        </p:nvSpPr>
        <p:spPr bwMode="auto">
          <a:xfrm>
            <a:off x="403225" y="11588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CA" sz="4400" b="1" ker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Has a chemical change occurred?</a:t>
            </a:r>
            <a:endParaRPr lang="en-CA" sz="4400" b="1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850" y="4445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CA" dirty="0" smtClean="0"/>
              <a:t>Summary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2476500"/>
          </a:xfrm>
        </p:spPr>
        <p:txBody>
          <a:bodyPr/>
          <a:lstStyle/>
          <a:p>
            <a:pPr eaLnBrk="1" hangingPunct="1"/>
            <a:r>
              <a:rPr lang="en-CA" b="1" smtClean="0"/>
              <a:t>Physical changes </a:t>
            </a:r>
          </a:p>
          <a:p>
            <a:pPr eaLnBrk="1" hangingPunct="1">
              <a:buFont typeface="Wingdings" pitchFamily="2" charset="2"/>
              <a:buNone/>
            </a:pPr>
            <a:r>
              <a:rPr lang="en-CA" smtClean="0"/>
              <a:t>– no new substance formed and usually reversible</a:t>
            </a:r>
          </a:p>
          <a:p>
            <a:pPr eaLnBrk="1" hangingPunct="1">
              <a:buFont typeface="Wingdings" pitchFamily="2" charset="2"/>
              <a:buNone/>
            </a:pPr>
            <a:r>
              <a:rPr lang="en-CA" smtClean="0"/>
              <a:t>– 3 physical changes are </a:t>
            </a:r>
          </a:p>
          <a:p>
            <a:pPr lvl="1" eaLnBrk="1" hangingPunct="1">
              <a:buFontTx/>
              <a:buChar char="-"/>
            </a:pPr>
            <a:r>
              <a:rPr lang="en-CA" sz="3200" smtClean="0"/>
              <a:t>A change of state, dissolving, breaking</a:t>
            </a:r>
          </a:p>
          <a:p>
            <a:pPr eaLnBrk="1" hangingPunct="1">
              <a:buFont typeface="Wingdings" pitchFamily="2" charset="2"/>
              <a:buNone/>
            </a:pPr>
            <a:endParaRPr lang="en-CA" smtClean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95288" y="3687763"/>
            <a:ext cx="8229600" cy="2478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</a:pPr>
            <a:r>
              <a:rPr lang="en-CA" sz="3200" b="1">
                <a:effectLst>
                  <a:outerShdw blurRad="38100" dist="38100" dir="2700000" algn="tl">
                    <a:srgbClr val="000000"/>
                  </a:outerShdw>
                </a:effectLst>
              </a:rPr>
              <a:t>Chemical changes</a:t>
            </a:r>
            <a:r>
              <a:rPr lang="en-CA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CA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– a new substance forms and usually </a:t>
            </a:r>
            <a:r>
              <a:rPr lang="en-CA" sz="3200" b="1">
                <a:effectLst>
                  <a:outerShdw blurRad="38100" dist="38100" dir="2700000" algn="tl">
                    <a:srgbClr val="000000"/>
                  </a:outerShdw>
                </a:effectLst>
              </a:rPr>
              <a:t>not</a:t>
            </a:r>
            <a:r>
              <a:rPr lang="en-CA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 reversible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CA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– 3 chemical changes are </a:t>
            </a:r>
          </a:p>
          <a:p>
            <a:pPr marL="742950" lvl="1" indent="-285750">
              <a:spcBef>
                <a:spcPct val="20000"/>
              </a:spcBef>
              <a:buClr>
                <a:schemeClr val="accent2"/>
              </a:buClr>
              <a:buSzPct val="70000"/>
              <a:buFontTx/>
              <a:buChar char="-"/>
            </a:pPr>
            <a:r>
              <a:rPr lang="en-CA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Combustion, reaction with acid, corrosion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endParaRPr lang="en-CA" sz="32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88" y="-100013"/>
            <a:ext cx="8229600" cy="1143001"/>
          </a:xfrm>
        </p:spPr>
        <p:txBody>
          <a:bodyPr/>
          <a:lstStyle/>
          <a:p>
            <a:pPr eaLnBrk="1" hangingPunct="1">
              <a:defRPr/>
            </a:pPr>
            <a:r>
              <a:rPr lang="en-CA" dirty="0" smtClean="0"/>
              <a:t>Summary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836613"/>
            <a:ext cx="6419850" cy="5545137"/>
          </a:xfrm>
        </p:spPr>
        <p:txBody>
          <a:bodyPr/>
          <a:lstStyle/>
          <a:p>
            <a:pPr eaLnBrk="1" hangingPunct="1">
              <a:defRPr/>
            </a:pPr>
            <a:r>
              <a:rPr lang="en-CA" sz="4000" dirty="0" smtClean="0"/>
              <a:t>The five clues of chemical change are:</a:t>
            </a:r>
          </a:p>
          <a:p>
            <a:pPr lvl="1" eaLnBrk="1" hangingPunct="1">
              <a:defRPr/>
            </a:pPr>
            <a:r>
              <a:rPr lang="en-CA" sz="3200" dirty="0" smtClean="0"/>
              <a:t>A new colour appears</a:t>
            </a:r>
          </a:p>
          <a:p>
            <a:pPr lvl="1" eaLnBrk="1" hangingPunct="1">
              <a:defRPr/>
            </a:pPr>
            <a:r>
              <a:rPr lang="en-CA" sz="3200" dirty="0" smtClean="0"/>
              <a:t>Heat or light is given off</a:t>
            </a:r>
          </a:p>
          <a:p>
            <a:pPr lvl="1" eaLnBrk="1" hangingPunct="1">
              <a:defRPr/>
            </a:pPr>
            <a:r>
              <a:rPr lang="en-CA" sz="3200" dirty="0" smtClean="0"/>
              <a:t>Bubbles of gas form – the new substance</a:t>
            </a:r>
          </a:p>
          <a:p>
            <a:pPr lvl="1" eaLnBrk="1" hangingPunct="1">
              <a:defRPr/>
            </a:pPr>
            <a:r>
              <a:rPr lang="en-CA" sz="3200" dirty="0" smtClean="0"/>
              <a:t>A solid precipitate forms when two clear liquids are mixed</a:t>
            </a:r>
          </a:p>
          <a:p>
            <a:pPr lvl="1" eaLnBrk="1" hangingPunct="1">
              <a:defRPr/>
            </a:pPr>
            <a:r>
              <a:rPr lang="en-CA" sz="3200" dirty="0" smtClean="0"/>
              <a:t>The change is difficult to reverse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CA" dirty="0" smtClean="0"/>
          </a:p>
        </p:txBody>
      </p:sp>
      <p:pic>
        <p:nvPicPr>
          <p:cNvPr id="39939" name="Picture 3" descr="5 clues chemical change00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48413" y="0"/>
            <a:ext cx="27955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CA"/>
              <a:t>Changes in Matter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CA" dirty="0">
                <a:latin typeface="Arial" charset="0"/>
              </a:rPr>
              <a:t>There </a:t>
            </a:r>
            <a:r>
              <a:rPr lang="en-CA" dirty="0" smtClean="0">
                <a:latin typeface="Arial" charset="0"/>
              </a:rPr>
              <a:t>are many </a:t>
            </a:r>
            <a:r>
              <a:rPr lang="en-CA" dirty="0">
                <a:latin typeface="Arial" charset="0"/>
              </a:rPr>
              <a:t>changes in matter that affect </a:t>
            </a:r>
            <a:r>
              <a:rPr lang="en-CA" dirty="0" smtClean="0">
                <a:latin typeface="Arial" charset="0"/>
              </a:rPr>
              <a:t>us.</a:t>
            </a:r>
            <a:endParaRPr lang="en-CA" dirty="0">
              <a:latin typeface="Arial" charset="0"/>
            </a:endParaRPr>
          </a:p>
          <a:p>
            <a:pPr eaLnBrk="1" hangingPunct="1">
              <a:defRPr/>
            </a:pPr>
            <a:r>
              <a:rPr lang="en-CA" dirty="0">
                <a:latin typeface="Arial" charset="0"/>
              </a:rPr>
              <a:t>Two types of changes in matter: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CA" dirty="0">
                <a:latin typeface="Arial" charset="0"/>
              </a:rPr>
              <a:t>	</a:t>
            </a:r>
            <a:r>
              <a:rPr lang="en-CA" dirty="0">
                <a:latin typeface="Arial" charset="0"/>
                <a:sym typeface="Wingdings" pitchFamily="2" charset="2"/>
              </a:rPr>
              <a:t> </a:t>
            </a:r>
            <a:r>
              <a:rPr lang="en-CA" u="sng" dirty="0">
                <a:latin typeface="Arial" charset="0"/>
                <a:sym typeface="Wingdings" pitchFamily="2" charset="2"/>
              </a:rPr>
              <a:t>Physical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CA" dirty="0">
                <a:latin typeface="Arial" charset="0"/>
              </a:rPr>
              <a:t>	</a:t>
            </a:r>
            <a:r>
              <a:rPr lang="en-CA" dirty="0">
                <a:latin typeface="Arial" charset="0"/>
                <a:sym typeface="Wingdings" pitchFamily="2" charset="2"/>
              </a:rPr>
              <a:t> </a:t>
            </a:r>
            <a:r>
              <a:rPr lang="en-CA" u="sng" dirty="0">
                <a:latin typeface="Arial" charset="0"/>
                <a:sym typeface="Wingdings" pitchFamily="2" charset="2"/>
              </a:rPr>
              <a:t>Chemical</a:t>
            </a:r>
            <a:endParaRPr lang="en-CA" u="sng" dirty="0">
              <a:latin typeface="Arial" charset="0"/>
            </a:endParaRPr>
          </a:p>
        </p:txBody>
      </p:sp>
      <p:graphicFrame>
        <p:nvGraphicFramePr>
          <p:cNvPr id="26628" name="Organization Chart 4"/>
          <p:cNvGraphicFramePr>
            <a:graphicFrameLocks/>
          </p:cNvGraphicFramePr>
          <p:nvPr>
            <p:ph sz="half" idx="2"/>
          </p:nvPr>
        </p:nvGraphicFramePr>
        <p:xfrm>
          <a:off x="4643438" y="1628775"/>
          <a:ext cx="4038600" cy="4525963"/>
        </p:xfrm>
        <a:graphic>
          <a:graphicData uri="http://schemas.openxmlformats.org/drawingml/2006/compatibility">
            <com:legacyDrawing xmlns:com="http://schemas.openxmlformats.org/drawingml/2006/compatibility" spid="_x0000_s26628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0"/>
            <a:ext cx="8351837" cy="981075"/>
          </a:xfrm>
        </p:spPr>
        <p:txBody>
          <a:bodyPr/>
          <a:lstStyle/>
          <a:p>
            <a:pPr eaLnBrk="1" hangingPunct="1">
              <a:defRPr/>
            </a:pPr>
            <a:r>
              <a:rPr lang="en-CA" dirty="0"/>
              <a:t>Physical </a:t>
            </a:r>
            <a:r>
              <a:rPr lang="en-CA" dirty="0" smtClean="0"/>
              <a:t>Changes</a:t>
            </a:r>
            <a:endParaRPr lang="en-CA" dirty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981075"/>
            <a:ext cx="8229600" cy="5184775"/>
          </a:xfrm>
        </p:spPr>
        <p:txBody>
          <a:bodyPr/>
          <a:lstStyle/>
          <a:p>
            <a:pPr eaLnBrk="1" hangingPunct="1">
              <a:defRPr/>
            </a:pPr>
            <a:r>
              <a:rPr lang="en-CA" dirty="0" smtClean="0">
                <a:latin typeface="Arial" charset="0"/>
              </a:rPr>
              <a:t>A </a:t>
            </a:r>
            <a:r>
              <a:rPr lang="en-CA" u="sng" dirty="0" smtClean="0">
                <a:latin typeface="Arial" charset="0"/>
              </a:rPr>
              <a:t>physical change </a:t>
            </a:r>
            <a:r>
              <a:rPr lang="en-CA" dirty="0" smtClean="0">
                <a:latin typeface="Arial" charset="0"/>
              </a:rPr>
              <a:t>is a change in the form or state of the substance that does </a:t>
            </a:r>
            <a:r>
              <a:rPr lang="en-CA" b="1" dirty="0" smtClean="0">
                <a:latin typeface="Arial" charset="0"/>
              </a:rPr>
              <a:t>not</a:t>
            </a:r>
            <a:r>
              <a:rPr lang="en-CA" dirty="0" smtClean="0">
                <a:latin typeface="Arial" charset="0"/>
              </a:rPr>
              <a:t> change the original substance.</a:t>
            </a:r>
          </a:p>
          <a:p>
            <a:pPr eaLnBrk="1" hangingPunct="1">
              <a:defRPr/>
            </a:pPr>
            <a:r>
              <a:rPr lang="en-CA" dirty="0" smtClean="0">
                <a:latin typeface="Arial" charset="0"/>
              </a:rPr>
              <a:t>No new substances are formed.</a:t>
            </a:r>
            <a:endParaRPr lang="en-CA" dirty="0">
              <a:latin typeface="Arial" charset="0"/>
            </a:endParaRPr>
          </a:p>
          <a:p>
            <a:pPr eaLnBrk="1" hangingPunct="1">
              <a:defRPr/>
            </a:pPr>
            <a:r>
              <a:rPr lang="en-CA" dirty="0" smtClean="0">
                <a:latin typeface="Arial" charset="0"/>
              </a:rPr>
              <a:t>There are 3 important physical changes:</a:t>
            </a:r>
          </a:p>
          <a:p>
            <a:pPr marL="514350" indent="-514350" eaLnBrk="1" hangingPunct="1">
              <a:buFont typeface="Wingdings" pitchFamily="2" charset="2"/>
              <a:buAutoNum type="arabicPeriod"/>
              <a:defRPr/>
            </a:pPr>
            <a:r>
              <a:rPr lang="en-CA" u="sng" dirty="0" smtClean="0">
                <a:latin typeface="Arial" charset="0"/>
              </a:rPr>
              <a:t>Change of state</a:t>
            </a:r>
          </a:p>
          <a:p>
            <a:pPr marL="514350" indent="-514350" eaLnBrk="1" hangingPunct="1">
              <a:buFont typeface="Wingdings" pitchFamily="2" charset="2"/>
              <a:buNone/>
              <a:defRPr/>
            </a:pPr>
            <a:r>
              <a:rPr lang="en-CA" dirty="0">
                <a:latin typeface="Arial" charset="0"/>
              </a:rPr>
              <a:t>	</a:t>
            </a:r>
            <a:r>
              <a:rPr lang="en-CA" dirty="0" smtClean="0">
                <a:latin typeface="Arial" charset="0"/>
              </a:rPr>
              <a:t>- heat is added or removed</a:t>
            </a:r>
          </a:p>
          <a:p>
            <a:pPr marL="514350" indent="-514350" eaLnBrk="1" hangingPunct="1">
              <a:buFont typeface="Wingdings" pitchFamily="2" charset="2"/>
              <a:buNone/>
              <a:defRPr/>
            </a:pPr>
            <a:r>
              <a:rPr lang="en-CA" dirty="0">
                <a:latin typeface="Arial" charset="0"/>
              </a:rPr>
              <a:t>	</a:t>
            </a:r>
            <a:r>
              <a:rPr lang="en-CA" dirty="0" smtClean="0">
                <a:latin typeface="Arial" charset="0"/>
              </a:rPr>
              <a:t>- change solid            liquid           gas</a:t>
            </a:r>
          </a:p>
          <a:p>
            <a:pPr marL="514350" indent="-514350" eaLnBrk="1" hangingPunct="1">
              <a:buFont typeface="Wingdings" pitchFamily="2" charset="2"/>
              <a:buNone/>
              <a:defRPr/>
            </a:pPr>
            <a:r>
              <a:rPr lang="en-CA" dirty="0">
                <a:latin typeface="Arial" charset="0"/>
              </a:rPr>
              <a:t>	</a:t>
            </a:r>
            <a:r>
              <a:rPr lang="en-CA" dirty="0" smtClean="0">
                <a:latin typeface="Arial" charset="0"/>
              </a:rPr>
              <a:t>- this change is reversible</a:t>
            </a:r>
            <a:endParaRPr lang="en-CA" dirty="0">
              <a:latin typeface="Arial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708400" y="5156200"/>
            <a:ext cx="863600" cy="1588"/>
          </a:xfrm>
          <a:prstGeom prst="straightConnector1">
            <a:avLst/>
          </a:prstGeom>
          <a:ln w="47625">
            <a:solidFill>
              <a:srgbClr val="FF0000"/>
            </a:solidFill>
            <a:headEnd type="arrow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5940425" y="5083175"/>
            <a:ext cx="863600" cy="1588"/>
          </a:xfrm>
          <a:prstGeom prst="straightConnector1">
            <a:avLst/>
          </a:prstGeom>
          <a:ln w="47625">
            <a:solidFill>
              <a:srgbClr val="FF0000"/>
            </a:solidFill>
            <a:headEnd type="arrow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333375"/>
            <a:ext cx="8208962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0"/>
            <a:ext cx="8351837" cy="981075"/>
          </a:xfrm>
        </p:spPr>
        <p:txBody>
          <a:bodyPr/>
          <a:lstStyle/>
          <a:p>
            <a:pPr eaLnBrk="1" hangingPunct="1">
              <a:defRPr/>
            </a:pPr>
            <a:r>
              <a:rPr lang="en-CA" dirty="0"/>
              <a:t>Physical </a:t>
            </a:r>
            <a:r>
              <a:rPr lang="en-CA" dirty="0" smtClean="0"/>
              <a:t>Changes</a:t>
            </a:r>
            <a:endParaRPr lang="en-CA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981075"/>
            <a:ext cx="8229600" cy="5876925"/>
          </a:xfrm>
        </p:spPr>
        <p:txBody>
          <a:bodyPr/>
          <a:lstStyle/>
          <a:p>
            <a:pPr marL="514350" indent="-514350" eaLnBrk="1" hangingPunct="1">
              <a:buFont typeface="Wingdings" pitchFamily="2" charset="2"/>
              <a:buNone/>
              <a:defRPr/>
            </a:pPr>
            <a:r>
              <a:rPr lang="en-CA" dirty="0" smtClean="0">
                <a:latin typeface="Arial" charset="0"/>
                <a:sym typeface="Wingdings" pitchFamily="2" charset="2"/>
              </a:rPr>
              <a:t>2.	</a:t>
            </a:r>
            <a:r>
              <a:rPr lang="en-CA" u="sng" dirty="0" smtClean="0">
                <a:latin typeface="Arial" charset="0"/>
                <a:sym typeface="Wingdings" pitchFamily="2" charset="2"/>
              </a:rPr>
              <a:t>Dissolving</a:t>
            </a:r>
            <a:endParaRPr lang="en-CA" dirty="0" smtClean="0">
              <a:latin typeface="Arial" charset="0"/>
              <a:sym typeface="Wingdings" pitchFamily="2" charset="2"/>
            </a:endParaRPr>
          </a:p>
          <a:p>
            <a:pPr marL="514350" indent="-514350" eaLnBrk="1" hangingPunct="1">
              <a:buFont typeface="Wingdings" pitchFamily="2" charset="2"/>
              <a:buNone/>
              <a:defRPr/>
            </a:pPr>
            <a:r>
              <a:rPr lang="en-CA" dirty="0" smtClean="0">
                <a:latin typeface="Arial" charset="0"/>
                <a:sym typeface="Wingdings" pitchFamily="2" charset="2"/>
              </a:rPr>
              <a:t>	Salt dissolves in water. This change is reversible by evaporating the liquid.</a:t>
            </a:r>
            <a:br>
              <a:rPr lang="en-CA" dirty="0" smtClean="0">
                <a:latin typeface="Arial" charset="0"/>
                <a:sym typeface="Wingdings" pitchFamily="2" charset="2"/>
              </a:rPr>
            </a:br>
            <a:endParaRPr lang="en-CA" dirty="0" smtClean="0">
              <a:latin typeface="Arial" charset="0"/>
              <a:sym typeface="Wingdings" pitchFamily="2" charset="2"/>
            </a:endParaRPr>
          </a:p>
          <a:p>
            <a:pPr marL="514350" indent="-514350" eaLnBrk="1" hangingPunct="1">
              <a:buFont typeface="Wingdings" pitchFamily="2" charset="2"/>
              <a:buNone/>
              <a:defRPr/>
            </a:pPr>
            <a:r>
              <a:rPr lang="en-CA" dirty="0" smtClean="0">
                <a:latin typeface="Arial" charset="0"/>
                <a:sym typeface="Wingdings" pitchFamily="2" charset="2"/>
              </a:rPr>
              <a:t>3.  </a:t>
            </a:r>
            <a:r>
              <a:rPr lang="en-CA" u="sng" dirty="0" smtClean="0">
                <a:latin typeface="Arial" charset="0"/>
                <a:sym typeface="Wingdings" pitchFamily="2" charset="2"/>
              </a:rPr>
              <a:t>Breaking a substance</a:t>
            </a:r>
            <a:endParaRPr lang="en-CA" u="sng" dirty="0">
              <a:latin typeface="Arial" charset="0"/>
              <a:sym typeface="Wingdings" pitchFamily="2" charset="2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CA" dirty="0">
                <a:latin typeface="Arial" charset="0"/>
                <a:sym typeface="Wingdings" pitchFamily="2" charset="2"/>
              </a:rPr>
              <a:t>	</a:t>
            </a:r>
            <a:r>
              <a:rPr lang="en-CA" dirty="0" smtClean="0">
                <a:latin typeface="Arial" charset="0"/>
                <a:sym typeface="Wingdings" pitchFamily="2" charset="2"/>
              </a:rPr>
              <a:t>Shattering glass or cutting carrots is a physical change even though these changes cannot be reversed.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CA" dirty="0">
                <a:latin typeface="Arial" charset="0"/>
                <a:sym typeface="Wingdings" pitchFamily="2" charset="2"/>
              </a:rPr>
              <a:t>	</a:t>
            </a:r>
            <a:r>
              <a:rPr lang="en-CA" dirty="0" smtClean="0">
                <a:latin typeface="Arial" charset="0"/>
                <a:sym typeface="Wingdings" pitchFamily="2" charset="2"/>
              </a:rPr>
              <a:t>No new substances are formed.</a:t>
            </a:r>
            <a:endParaRPr lang="en-CA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 descr="http://images.cdn.fotopedia.com/flickr-2290582561-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88913"/>
            <a:ext cx="8642350" cy="646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0"/>
            <a:ext cx="8351837" cy="981075"/>
          </a:xfrm>
        </p:spPr>
        <p:txBody>
          <a:bodyPr/>
          <a:lstStyle/>
          <a:p>
            <a:pPr eaLnBrk="1" hangingPunct="1">
              <a:defRPr/>
            </a:pPr>
            <a:r>
              <a:rPr lang="en-CA" dirty="0"/>
              <a:t>Chemical </a:t>
            </a:r>
            <a:r>
              <a:rPr lang="en-CA" dirty="0" smtClean="0"/>
              <a:t>Changes</a:t>
            </a:r>
            <a:endParaRPr lang="en-CA" dirty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981075"/>
            <a:ext cx="8229600" cy="5876925"/>
          </a:xfrm>
        </p:spPr>
        <p:txBody>
          <a:bodyPr/>
          <a:lstStyle/>
          <a:p>
            <a:pPr eaLnBrk="1" hangingPunct="1">
              <a:defRPr/>
            </a:pPr>
            <a:r>
              <a:rPr lang="en-CA" dirty="0" smtClean="0">
                <a:latin typeface="Arial" charset="0"/>
              </a:rPr>
              <a:t>A chemical change occurs when the original </a:t>
            </a:r>
            <a:r>
              <a:rPr lang="en-CA" dirty="0">
                <a:latin typeface="Arial" charset="0"/>
              </a:rPr>
              <a:t>substance is changed into </a:t>
            </a:r>
            <a:r>
              <a:rPr lang="en-CA" dirty="0" smtClean="0">
                <a:latin typeface="Arial" charset="0"/>
              </a:rPr>
              <a:t>different </a:t>
            </a:r>
            <a:r>
              <a:rPr lang="en-CA" dirty="0">
                <a:latin typeface="Arial" charset="0"/>
              </a:rPr>
              <a:t>substances that have different </a:t>
            </a:r>
            <a:r>
              <a:rPr lang="en-CA" dirty="0" smtClean="0">
                <a:latin typeface="Arial" charset="0"/>
              </a:rPr>
              <a:t>properties.</a:t>
            </a:r>
          </a:p>
          <a:p>
            <a:pPr eaLnBrk="1" hangingPunct="1">
              <a:defRPr/>
            </a:pPr>
            <a:r>
              <a:rPr lang="en-CA" dirty="0" smtClean="0">
                <a:latin typeface="Arial" charset="0"/>
              </a:rPr>
              <a:t>A positive test for a chemical property can result in a chemical change.</a:t>
            </a:r>
          </a:p>
          <a:p>
            <a:pPr eaLnBrk="1" hangingPunct="1">
              <a:defRPr/>
            </a:pPr>
            <a:r>
              <a:rPr lang="en-CA" dirty="0" smtClean="0">
                <a:latin typeface="Arial" charset="0"/>
              </a:rPr>
              <a:t>For example, is wax combustible?  </a:t>
            </a:r>
            <a:br>
              <a:rPr lang="en-CA" dirty="0" smtClean="0">
                <a:latin typeface="Arial" charset="0"/>
              </a:rPr>
            </a:br>
            <a:r>
              <a:rPr lang="en-CA" dirty="0" smtClean="0">
                <a:latin typeface="Arial" charset="0"/>
              </a:rPr>
              <a:t>Yes, and wax particles are changed into gas particles and water vapour particles.</a:t>
            </a:r>
          </a:p>
          <a:p>
            <a:pPr eaLnBrk="1" hangingPunct="1">
              <a:defRPr/>
            </a:pPr>
            <a:r>
              <a:rPr lang="en-CA" dirty="0" smtClean="0">
                <a:latin typeface="Arial" charset="0"/>
              </a:rPr>
              <a:t>Is aluminum combustible?</a:t>
            </a:r>
            <a:br>
              <a:rPr lang="en-CA" dirty="0" smtClean="0">
                <a:latin typeface="Arial" charset="0"/>
              </a:rPr>
            </a:br>
            <a:r>
              <a:rPr lang="en-CA" dirty="0" smtClean="0">
                <a:latin typeface="Arial" charset="0"/>
              </a:rPr>
              <a:t>No, no new substances are formed.</a:t>
            </a:r>
            <a:endParaRPr lang="en-CA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975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CA" dirty="0" smtClean="0"/>
              <a:t>What are these chemical changes?</a:t>
            </a:r>
            <a:endParaRPr lang="en-CA" dirty="0"/>
          </a:p>
        </p:txBody>
      </p:sp>
      <p:pic>
        <p:nvPicPr>
          <p:cNvPr id="32770" name="Picture 2" descr="http://www.suwaneedental.com/travel/Vancouver/old%20rusty%20bik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8" y="1125538"/>
            <a:ext cx="5292725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4" descr="http://www.sciencephoto.com/images/showFullWatermarked.html/A500756-Reaction_of_magnesium_in_acid-SPL.jpg?id=65500075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0063" y="1557338"/>
            <a:ext cx="3295650" cy="499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CA" dirty="0" smtClean="0"/>
              <a:t>More Chemical Changes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CA" sz="3600" dirty="0" smtClean="0"/>
              <a:t>The 3 major chemical changes are: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CA" sz="3600" dirty="0" smtClean="0"/>
              <a:t>1. </a:t>
            </a:r>
            <a:r>
              <a:rPr lang="en-CA" sz="3600" b="1" dirty="0" smtClean="0"/>
              <a:t>Combustion</a:t>
            </a:r>
            <a:r>
              <a:rPr lang="en-CA" sz="3600" dirty="0" smtClean="0"/>
              <a:t> – </a:t>
            </a:r>
            <a:r>
              <a:rPr lang="en-CA" sz="3600" dirty="0"/>
              <a:t>a fast reaction of a fuel with oxygen that gives off lots of heat and </a:t>
            </a:r>
            <a:r>
              <a:rPr lang="en-CA" sz="3600" dirty="0" smtClean="0"/>
              <a:t>light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CA" sz="3600" dirty="0" smtClean="0"/>
              <a:t>2. </a:t>
            </a:r>
            <a:r>
              <a:rPr lang="en-CA" sz="3600" b="1" dirty="0" smtClean="0"/>
              <a:t>Corrosion or rusting </a:t>
            </a:r>
            <a:r>
              <a:rPr lang="en-CA" sz="3600" dirty="0" smtClean="0"/>
              <a:t>– a slow reaction of a metal with oxygen forming a metal oxide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CA" sz="3600" dirty="0" smtClean="0"/>
              <a:t>3. </a:t>
            </a:r>
            <a:r>
              <a:rPr lang="en-CA" sz="3600" b="1" dirty="0" smtClean="0"/>
              <a:t>Reaction with acid </a:t>
            </a:r>
            <a:r>
              <a:rPr lang="en-CA" sz="3600" dirty="0" smtClean="0"/>
              <a:t>– usually bubbles</a:t>
            </a:r>
            <a:endParaRPr lang="en-CA" sz="3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500</TotalTime>
  <Words>416</Words>
  <Application>Microsoft Office PowerPoint</Application>
  <PresentationFormat>On-screen Show (4:3)</PresentationFormat>
  <Paragraphs>65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Garamond</vt:lpstr>
      <vt:lpstr>Arial</vt:lpstr>
      <vt:lpstr>Wingdings</vt:lpstr>
      <vt:lpstr>Calibri</vt:lpstr>
      <vt:lpstr>Stream</vt:lpstr>
      <vt:lpstr>Stream</vt:lpstr>
      <vt:lpstr>MATTER: Physical and Chemical Changes</vt:lpstr>
      <vt:lpstr>Changes in Matter</vt:lpstr>
      <vt:lpstr>Physical Changes</vt:lpstr>
      <vt:lpstr>Slide 4</vt:lpstr>
      <vt:lpstr>Physical Changes</vt:lpstr>
      <vt:lpstr>Slide 6</vt:lpstr>
      <vt:lpstr>Chemical Changes</vt:lpstr>
      <vt:lpstr>What are these chemical changes?</vt:lpstr>
      <vt:lpstr>More Chemical Changes</vt:lpstr>
      <vt:lpstr>The 5 Clues of a Chemical Change</vt:lpstr>
      <vt:lpstr>More Chemical Change Clues</vt:lpstr>
      <vt:lpstr>More Chemical Change Clues</vt:lpstr>
      <vt:lpstr>What are the clues? - a new substance is formed - irreversible - colour changed</vt:lpstr>
      <vt:lpstr>Summary</vt:lpstr>
      <vt:lpstr>Summary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Calvin</dc:creator>
  <cp:lastModifiedBy>User</cp:lastModifiedBy>
  <cp:revision>82</cp:revision>
  <dcterms:created xsi:type="dcterms:W3CDTF">2008-11-06T01:40:42Z</dcterms:created>
  <dcterms:modified xsi:type="dcterms:W3CDTF">2013-03-21T20:43:16Z</dcterms:modified>
</cp:coreProperties>
</file>